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29" r:id="rId2"/>
    <p:sldId id="261" r:id="rId3"/>
    <p:sldId id="257" r:id="rId4"/>
    <p:sldId id="314" r:id="rId5"/>
    <p:sldId id="259" r:id="rId6"/>
    <p:sldId id="258" r:id="rId7"/>
    <p:sldId id="260" r:id="rId8"/>
    <p:sldId id="266" r:id="rId9"/>
    <p:sldId id="262" r:id="rId10"/>
    <p:sldId id="267" r:id="rId11"/>
    <p:sldId id="268" r:id="rId12"/>
    <p:sldId id="270" r:id="rId13"/>
    <p:sldId id="317" r:id="rId14"/>
    <p:sldId id="318" r:id="rId15"/>
    <p:sldId id="319" r:id="rId16"/>
    <p:sldId id="272" r:id="rId17"/>
    <p:sldId id="356" r:id="rId18"/>
    <p:sldId id="263" r:id="rId19"/>
    <p:sldId id="315" r:id="rId20"/>
    <p:sldId id="271" r:id="rId21"/>
    <p:sldId id="352" r:id="rId22"/>
    <p:sldId id="284" r:id="rId23"/>
    <p:sldId id="276" r:id="rId24"/>
    <p:sldId id="277" r:id="rId25"/>
    <p:sldId id="316" r:id="rId26"/>
    <p:sldId id="323" r:id="rId27"/>
    <p:sldId id="324" r:id="rId28"/>
    <p:sldId id="275" r:id="rId29"/>
    <p:sldId id="282" r:id="rId30"/>
    <p:sldId id="274" r:id="rId31"/>
    <p:sldId id="353" r:id="rId32"/>
    <p:sldId id="269" r:id="rId33"/>
    <p:sldId id="281" r:id="rId34"/>
    <p:sldId id="354" r:id="rId35"/>
    <p:sldId id="326" r:id="rId36"/>
    <p:sldId id="341" r:id="rId37"/>
    <p:sldId id="264" r:id="rId38"/>
    <p:sldId id="285" r:id="rId39"/>
    <p:sldId id="286" r:id="rId40"/>
    <p:sldId id="325" r:id="rId41"/>
    <p:sldId id="287" r:id="rId42"/>
    <p:sldId id="288" r:id="rId43"/>
    <p:sldId id="342" r:id="rId44"/>
    <p:sldId id="289" r:id="rId45"/>
    <p:sldId id="320" r:id="rId46"/>
    <p:sldId id="290" r:id="rId47"/>
    <p:sldId id="291" r:id="rId48"/>
    <p:sldId id="292" r:id="rId49"/>
    <p:sldId id="296" r:id="rId50"/>
    <p:sldId id="293" r:id="rId51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329"/>
            <p14:sldId id="261"/>
            <p14:sldId id="257"/>
            <p14:sldId id="314"/>
            <p14:sldId id="259"/>
            <p14:sldId id="258"/>
            <p14:sldId id="260"/>
            <p14:sldId id="266"/>
            <p14:sldId id="262"/>
            <p14:sldId id="267"/>
            <p14:sldId id="268"/>
            <p14:sldId id="270"/>
            <p14:sldId id="317"/>
            <p14:sldId id="318"/>
            <p14:sldId id="319"/>
            <p14:sldId id="272"/>
            <p14:sldId id="356"/>
            <p14:sldId id="263"/>
            <p14:sldId id="315"/>
            <p14:sldId id="271"/>
            <p14:sldId id="352"/>
            <p14:sldId id="284"/>
            <p14:sldId id="276"/>
            <p14:sldId id="277"/>
            <p14:sldId id="316"/>
            <p14:sldId id="323"/>
            <p14:sldId id="324"/>
            <p14:sldId id="275"/>
            <p14:sldId id="282"/>
            <p14:sldId id="274"/>
            <p14:sldId id="353"/>
            <p14:sldId id="269"/>
            <p14:sldId id="281"/>
            <p14:sldId id="354"/>
            <p14:sldId id="326"/>
            <p14:sldId id="341"/>
            <p14:sldId id="264"/>
            <p14:sldId id="285"/>
            <p14:sldId id="286"/>
            <p14:sldId id="325"/>
            <p14:sldId id="287"/>
            <p14:sldId id="288"/>
            <p14:sldId id="342"/>
            <p14:sldId id="289"/>
            <p14:sldId id="320"/>
            <p14:sldId id="290"/>
            <p14:sldId id="291"/>
            <p14:sldId id="292"/>
            <p14:sldId id="296"/>
            <p14:sldId id="293"/>
          </p14:sldIdLst>
        </p14:section>
        <p14:section name="Endocrine Control of Growth" id="{37D8B0FD-7D0B-4546-BBA7-DFA3804F443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784" y="-9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tags" Target="tags/tag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r>
              <a:rPr lang="en-US" baseline="0" dirty="0" smtClean="0"/>
              <a:t> back to the anterior pituitary that there are specialized cell types that are hormone factories.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going to talk about the steroid hormones first, then the biogenic amines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this, prolonged fasts</a:t>
            </a:r>
            <a:r>
              <a:rPr lang="en-US" baseline="0" dirty="0" smtClean="0"/>
              <a:t> also elevate cortisol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8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here at 25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Dosent</a:t>
            </a:r>
            <a:r>
              <a:rPr lang="en-US" dirty="0" smtClean="0"/>
              <a:t> store glycogen, limited </a:t>
            </a:r>
            <a:r>
              <a:rPr lang="en-US" dirty="0" err="1" smtClean="0"/>
              <a:t>gluconeogenic</a:t>
            </a:r>
            <a:r>
              <a:rPr lang="en-US" dirty="0" smtClean="0"/>
              <a:t> capacity</a:t>
            </a:r>
          </a:p>
          <a:p>
            <a:endParaRPr lang="en-US" dirty="0" smtClean="0"/>
          </a:p>
          <a:p>
            <a:r>
              <a:rPr lang="en-US" dirty="0" smtClean="0"/>
              <a:t>Glucose is produced by a process called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need to know this, but the flow is going this way.  The rate limiting steps are in blue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4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Differentiation of precursors into differentiated immune cells, in both the innate and adaptive immune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is that cant restrict steroid hormones from getting into the cells, in the way that you can not express insulin receptors to prevent insulin action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system accomplishes two things: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Since there is some weak effects of cortisol on the MC receptor this is a way to ensure no </a:t>
            </a:r>
            <a:r>
              <a:rPr lang="en-US" baseline="0" dirty="0" err="1" smtClean="0"/>
              <a:t>abberant</a:t>
            </a:r>
            <a:r>
              <a:rPr lang="en-US" baseline="0" dirty="0" smtClean="0"/>
              <a:t> MC signaling in the wrong tissues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Secondly this is a way for a tissue to locally control levels are part of a negative feedback mechanism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lang="en-US" baseline="0" dirty="0" smtClean="0"/>
          </a:p>
          <a:p>
            <a:pPr marL="17145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28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 are 21-hydroxylase</a:t>
            </a:r>
          </a:p>
          <a:p>
            <a:r>
              <a:rPr lang="en-US" dirty="0" smtClean="0"/>
              <a:t>Effects</a:t>
            </a:r>
            <a:r>
              <a:rPr lang="en-US" baseline="0" dirty="0" smtClean="0"/>
              <a:t> of CAH on sex steroids</a:t>
            </a:r>
            <a:endParaRPr lang="en-US" dirty="0" smtClean="0"/>
          </a:p>
          <a:p>
            <a:r>
              <a:rPr lang="en-US" dirty="0" smtClean="0"/>
              <a:t>Smaller number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6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here at 40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need to</a:t>
            </a:r>
            <a:r>
              <a:rPr lang="en-US" baseline="0" dirty="0" smtClean="0"/>
              <a:t> know these enzymes, but you do need to know there are three major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</a:t>
            </a:r>
            <a:r>
              <a:rPr lang="en-US" dirty="0" smtClean="0"/>
              <a:t>/</a:t>
            </a:r>
            <a:r>
              <a:rPr lang="en-US" dirty="0" err="1" smtClean="0"/>
              <a:t>Gq</a:t>
            </a:r>
            <a:r>
              <a:rPr lang="en-US" baseline="0" dirty="0" smtClean="0"/>
              <a:t> vasoconstriction</a:t>
            </a:r>
          </a:p>
          <a:p>
            <a:r>
              <a:rPr lang="en-US" baseline="0" dirty="0" err="1" smtClean="0"/>
              <a:t>Gs</a:t>
            </a:r>
            <a:r>
              <a:rPr lang="en-US" baseline="0" dirty="0" smtClean="0"/>
              <a:t> vasodilation and heart muscle </a:t>
            </a:r>
            <a:r>
              <a:rPr lang="en-US" baseline="0" dirty="0" err="1" smtClean="0"/>
              <a:t>contraciton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similarities</a:t>
            </a:r>
            <a:r>
              <a:rPr lang="en-US" baseline="0" dirty="0" smtClean="0"/>
              <a:t> and differences between cortisol and epinephrine.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Spend some time, talking about why these differences exist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48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Spend</a:t>
            </a:r>
            <a:r>
              <a:rPr lang="en-US" baseline="0" dirty="0" smtClean="0"/>
              <a:t> some time discussing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3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cortisol and aldosterone have</a:t>
            </a:r>
            <a:r>
              <a:rPr lang="en-US" baseline="0" dirty="0" smtClean="0"/>
              <a:t> fairly similar 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Regulated by increasing the synthesis</a:t>
            </a:r>
            <a:r>
              <a:rPr lang="en-US" baseline="0" dirty="0" smtClean="0"/>
              <a:t> of the relevant steroids, which are then passively released into the blood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5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here at 15</a:t>
            </a:r>
            <a:r>
              <a:rPr lang="en-US" baseline="0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09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Mechano</a:t>
            </a:r>
            <a:r>
              <a:rPr lang="en-US" baseline="0" dirty="0" err="1" smtClean="0"/>
              <a:t>transduction</a:t>
            </a:r>
            <a:r>
              <a:rPr lang="en-US" baseline="0" dirty="0" smtClean="0"/>
              <a:t> and sympathetic activity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negative feedback occurs via</a:t>
            </a:r>
            <a:r>
              <a:rPr lang="en-US" baseline="0" dirty="0" smtClean="0"/>
              <a:t> sensing at the JG cell.</a:t>
            </a:r>
          </a:p>
          <a:p>
            <a:r>
              <a:rPr lang="en-US" baseline="0" dirty="0" smtClean="0"/>
              <a:t>Quick effect via angiotensin, long term effect via aldosterone</a:t>
            </a:r>
          </a:p>
          <a:p>
            <a:r>
              <a:rPr lang="en-US" baseline="0" dirty="0" smtClean="0"/>
              <a:t>Less stretch, less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separate to just the effects of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4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</a:t>
            </a:r>
            <a:r>
              <a:rPr lang="en-US" baseline="0" dirty="0" smtClean="0"/>
              <a:t> term, need to get away from the snake</a:t>
            </a:r>
            <a:endParaRPr lang="en-US" dirty="0" smtClean="0"/>
          </a:p>
          <a:p>
            <a:r>
              <a:rPr lang="en-US" dirty="0" smtClean="0"/>
              <a:t>Chronically</a:t>
            </a:r>
            <a:r>
              <a:rPr lang="en-US" baseline="0" dirty="0" smtClean="0"/>
              <a:t> they are better prepared for a snake attack, energy is partitioned in away to be prepared for a snake attack, but long term normal functions such as growth, reproductive function and immunity are still suppressed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2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cell type is responsible for a particular</a:t>
            </a:r>
            <a:r>
              <a:rPr lang="en-US" baseline="0" dirty="0" smtClean="0"/>
              <a:t> kind of</a:t>
            </a:r>
            <a:r>
              <a:rPr lang="en-US" dirty="0" smtClean="0"/>
              <a:t> hormone secretion</a:t>
            </a:r>
          </a:p>
          <a:p>
            <a:r>
              <a:rPr lang="en-US" dirty="0" smtClean="0"/>
              <a:t>Mention all GPCRs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Adrenal Gland and Stress Hormones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Responsive Hormones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Stress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41700" cy="4525963"/>
          </a:xfrm>
        </p:spPr>
        <p:txBody>
          <a:bodyPr/>
          <a:lstStyle/>
          <a:p>
            <a:r>
              <a:rPr lang="en-US" dirty="0" smtClean="0"/>
              <a:t>Adrenaline</a:t>
            </a:r>
          </a:p>
          <a:p>
            <a:r>
              <a:rPr lang="en-US" dirty="0" smtClean="0"/>
              <a:t>Cortisol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321" y="1417638"/>
            <a:ext cx="5324078" cy="42592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3200" y="1143000"/>
            <a:ext cx="6121400" cy="4800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5" y="1384300"/>
            <a:ext cx="71677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Anterior Pituitary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729720"/>
              </p:ext>
            </p:extLst>
          </p:nvPr>
        </p:nvGraphicFramePr>
        <p:xfrm>
          <a:off x="0" y="1663032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Lactotropes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719"/>
          <a:stretch/>
        </p:blipFill>
        <p:spPr>
          <a:xfrm>
            <a:off x="5735052" y="1287379"/>
            <a:ext cx="3221789" cy="388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0317" y="5601368"/>
            <a:ext cx="521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Asa</a:t>
            </a:r>
            <a:r>
              <a:rPr lang="en-US" dirty="0" smtClean="0"/>
              <a:t> </a:t>
            </a:r>
            <a:r>
              <a:rPr lang="en-US" dirty="0"/>
              <a:t>SL, </a:t>
            </a:r>
            <a:r>
              <a:rPr lang="en-US" dirty="0" err="1"/>
              <a:t>Ezzat</a:t>
            </a:r>
            <a:r>
              <a:rPr lang="en-US" dirty="0"/>
              <a:t> S (2009) The pathogenesis of pituitary tumors. </a:t>
            </a:r>
            <a:r>
              <a:rPr lang="en-US" dirty="0" err="1"/>
              <a:t>Annu</a:t>
            </a:r>
            <a:r>
              <a:rPr lang="en-US" dirty="0"/>
              <a:t> Rev </a:t>
            </a:r>
            <a:r>
              <a:rPr lang="en-US" dirty="0" err="1"/>
              <a:t>Pathol</a:t>
            </a:r>
            <a:r>
              <a:rPr lang="en-US" dirty="0"/>
              <a:t> 4: 97–126. doi:10.1146/annurev.pathol.4.110807.092259.</a:t>
            </a:r>
          </a:p>
        </p:txBody>
      </p:sp>
    </p:spTree>
    <p:extLst>
      <p:ext uri="{BB962C8B-B14F-4D97-AF65-F5344CB8AC3E}">
        <p14:creationId xmlns:p14="http://schemas.microsoft.com/office/powerpoint/2010/main" val="346740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Corticotropin</a:t>
            </a:r>
            <a:r>
              <a:rPr lang="en-US" dirty="0" smtClean="0"/>
              <a:t> Releasing Hormone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27298"/>
              </p:ext>
            </p:extLst>
          </p:nvPr>
        </p:nvGraphicFramePr>
        <p:xfrm>
          <a:off x="241300" y="2039816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Hypothalamus (PVN)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Stress (Synaptic Inputs)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CRHR1/2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Corticotropes</a:t>
                      </a:r>
                      <a:r>
                        <a:rPr lang="en-US" dirty="0" smtClean="0"/>
                        <a:t> in the 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ACTH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0190466"/>
              </p:ext>
            </p:extLst>
          </p:nvPr>
        </p:nvGraphicFramePr>
        <p:xfrm>
          <a:off x="241300" y="2039816"/>
          <a:ext cx="8553117" cy="34848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Corticotropes</a:t>
                      </a:r>
                      <a:r>
                        <a:rPr lang="en-US" b="0" baseline="0" dirty="0" smtClean="0"/>
                        <a:t> of the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 into the </a:t>
                      </a:r>
                      <a:r>
                        <a:rPr lang="en-US" dirty="0" err="1" smtClean="0"/>
                        <a:t>hypophysial</a:t>
                      </a:r>
                      <a:r>
                        <a:rPr lang="en-US" dirty="0" smtClean="0"/>
                        <a:t> portal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 - 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Adrenal</a:t>
                      </a:r>
                      <a:r>
                        <a:rPr lang="en-US" baseline="0" dirty="0" smtClean="0"/>
                        <a:t> 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 synthesis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Cortisol Negative Feedback to Hypothalamus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Describe </a:t>
            </a:r>
            <a:r>
              <a:rPr lang="en-US" dirty="0" smtClean="0"/>
              <a:t>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</a:t>
            </a:r>
            <a:r>
              <a:rPr lang="en-US" dirty="0" smtClean="0"/>
              <a:t>.</a:t>
            </a:r>
            <a:r>
              <a:rPr lang="en-US" dirty="0" smtClean="0"/>
              <a:t>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In Response to Stress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663700"/>
            <a:ext cx="4813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Chronic Responses to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 resources (mainly glucose) towards essential functions</a:t>
            </a:r>
          </a:p>
          <a:p>
            <a:r>
              <a:rPr lang="en-US" dirty="0" smtClean="0"/>
              <a:t>Suppress non-essential functions</a:t>
            </a:r>
          </a:p>
          <a:p>
            <a:pPr lvl="1"/>
            <a:r>
              <a:rPr lang="en-US" dirty="0" smtClean="0"/>
              <a:t>Immune system</a:t>
            </a:r>
          </a:p>
          <a:p>
            <a:pPr lvl="1"/>
            <a:r>
              <a:rPr lang="en-US" dirty="0" smtClean="0"/>
              <a:t>Reproductive system</a:t>
            </a:r>
          </a:p>
          <a:p>
            <a:pPr lvl="1"/>
            <a:r>
              <a:rPr lang="en-US" dirty="0" smtClean="0"/>
              <a:t>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8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Requires Glucose Supply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1300"/>
            <a:ext cx="7175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5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27" y="1417638"/>
            <a:ext cx="2909805" cy="5440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9977" y="4355068"/>
            <a:ext cx="3275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of mRNA transcription</a:t>
            </a:r>
          </a:p>
          <a:p>
            <a:r>
              <a:rPr lang="en-US" dirty="0" smtClean="0"/>
              <a:t> by glucocorticoids in the liver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457700" y="4724400"/>
            <a:ext cx="760977" cy="105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626132" y="4724400"/>
            <a:ext cx="707868" cy="176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18001" y="2819400"/>
            <a:ext cx="1015999" cy="1535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318000" y="2044700"/>
            <a:ext cx="1053077" cy="2310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(liver)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1000" y="5181600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off target tissues,</a:t>
            </a:r>
          </a:p>
          <a:p>
            <a:r>
              <a:rPr lang="en-US" dirty="0" smtClean="0"/>
              <a:t>or to desensitize normal tissues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 Types of Endocrine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Congenital (Mutations in Hormone Production or Responses)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Tumors which secrete too much hormone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Immune destruction of hormone secreting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0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CAH Mutations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573213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55788" y="6323013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0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94000" y="42291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529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7147" y="2997200"/>
            <a:ext cx="648653" cy="2667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7500" y="307975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46400" y="24638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Cushing’s Syndrome (ACTH overproducing tumors) have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CRH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Lowered CRH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Lowered 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Lowered Aldosterone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FDC20842ABF44EFB903CFD4890FBC565Chart20150326092836302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 hidden="1"/>
          <p:cNvSpPr/>
          <p:nvPr>
            <p:custDataLst>
              <p:tags r:id="rId4"/>
            </p:custDataLst>
          </p:nvPr>
        </p:nvSpPr>
        <p:spPr>
          <a:xfrm>
            <a:off x="1037590" y="2133600"/>
            <a:ext cx="2335014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229920"/>
              </p:ext>
            </p:extLst>
          </p:nvPr>
        </p:nvGraphicFramePr>
        <p:xfrm>
          <a:off x="457200" y="1582616"/>
          <a:ext cx="8553117" cy="5059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stops,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Biosynthesis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231901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5788" y="5981701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</p:spTree>
    <p:extLst>
      <p:ext uri="{BB962C8B-B14F-4D97-AF65-F5344CB8AC3E}">
        <p14:creationId xmlns:p14="http://schemas.microsoft.com/office/powerpoint/2010/main" val="379616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</a:t>
            </a:r>
            <a:r>
              <a:rPr lang="en-US" dirty="0" err="1" smtClean="0"/>
              <a:t>vs</a:t>
            </a:r>
            <a:r>
              <a:rPr lang="en-US" dirty="0" smtClean="0"/>
              <a:t>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57300"/>
            <a:ext cx="8158247" cy="433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4300" y="6121400"/>
            <a:ext cx="707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Dashed line is level in circulation needed to elicit a physiological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</a:t>
            </a:r>
            <a:r>
              <a:rPr lang="en-US" dirty="0" err="1" smtClean="0"/>
              <a:t>vs</a:t>
            </a:r>
            <a:r>
              <a:rPr lang="en-US" dirty="0" smtClean="0"/>
              <a:t>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166" y="6216134"/>
            <a:ext cx="45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Gq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8415" y="6216134"/>
            <a:ext cx="3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8486" y="6501368"/>
            <a:ext cx="42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would a beta blocker prevent?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 induction of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Stress-induced reduction of heart rate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Vasodilation of GI smooth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Stress-induced blood flow to muscle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6AADDA6CF82C4D7A8930715187041E92Chart20150326092836397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 hidden="1"/>
          <p:cNvSpPr/>
          <p:nvPr>
            <p:custDataLst>
              <p:tags r:id="rId4"/>
            </p:custDataLst>
          </p:nvPr>
        </p:nvSpPr>
        <p:spPr>
          <a:xfrm>
            <a:off x="0" y="795338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CAI1" hidden="1"/>
          <p:cNvSpPr/>
          <p:nvPr>
            <p:custDataLst>
              <p:tags r:id="rId5"/>
            </p:custDataLst>
          </p:nvPr>
        </p:nvSpPr>
        <p:spPr>
          <a:xfrm>
            <a:off x="1037590" y="5029200"/>
            <a:ext cx="3365847" cy="100584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1991360"/>
            <a:ext cx="3128400" cy="3956778"/>
          </a:xfrm>
          <a:prstGeom prst="rect">
            <a:avLst/>
          </a:prstGeom>
        </p:spPr>
      </p:pic>
      <p:pic>
        <p:nvPicPr>
          <p:cNvPr id="4" name="Picture 3" descr="epinephrine-gluco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04" y="1991360"/>
            <a:ext cx="3128400" cy="2885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9300" y="1600200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4100" y="1600200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Binds B-AR/</a:t>
            </a:r>
            <a:r>
              <a:rPr lang="en-US" dirty="0" err="1" smtClean="0"/>
              <a:t>Gs</a:t>
            </a:r>
            <a:r>
              <a:rPr lang="en-US" dirty="0" smtClean="0"/>
              <a:t> in Skeletal Muscle, Liver and Fat Tissue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29" y="1417638"/>
            <a:ext cx="6078682" cy="5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Gluconeogenesis in the Liver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0200"/>
            <a:ext cx="8191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Term and Long Term Stress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Adrenal 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DC20842ABF44EFB903CFD4890FBC565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2D88B823FA547EF836EE576A1448381&lt;/guid&gt;&lt;date&gt;3/26/2015 10:00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DC20842ABF44EFB903CFD4890FBC565&lt;/guid&gt;&lt;repollguid&gt;165D8E2F04504F0E8FC01551A986FDE3&lt;/repollguid&gt;&lt;sourceid&gt;533B1C3AA64A48218EAEADE46FC68FE2&lt;/sourceid&gt;&lt;questiontext&gt;Cushing’s Syndrome (ACTH overproducing tumors) hav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0A1969688464C7DAA9A6BD9FE423E9A&lt;/guid&gt;&lt;answertext&gt;Elevated CRH&lt;/answertext&gt;&lt;valuetype&gt;-1&lt;/valuetype&gt;&lt;/answer&gt;&lt;answer&gt;&lt;guid&gt;80177930C36C483295980C8DB9C79F4D&lt;/guid&gt;&lt;answertext&gt;Lowered CRH&lt;/answertext&gt;&lt;valuetype&gt;1&lt;/valuetype&gt;&lt;/answer&gt;&lt;answer&gt;&lt;guid&gt;9D60E89A4D98413D86CECD6753469B2D&lt;/guid&gt;&lt;answertext&gt;Lowered Cortisol&lt;/answertext&gt;&lt;valuetype&gt;-1&lt;/valuetype&gt;&lt;/answer&gt;&lt;answer&gt;&lt;guid&gt;D5413695D7D74DE8BEEB41065DD7706C&lt;/guid&gt;&lt;answertext&gt;Lowered Aldosterone&lt;/answertext&gt;&lt;valuetype&gt;-1&lt;/valuetype&gt;&lt;/answer&gt;&lt;/answers&gt;&lt;/multichoice&gt;&lt;/questions&gt;&lt;/questionlist&gt;"/>
  <p:tag name="LIVECHARTING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AADDA6CF82C4D7A8930715187041E92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9C5BECF0F0EA46CBAEFFB48C5A48023E&lt;/guid&gt;&lt;date&gt;3/26/2015 10:00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AADDA6CF82C4D7A8930715187041E92&lt;/guid&gt;&lt;repollguid&gt;CADAC37774B64DFB8040A78C56780A30&lt;/repollguid&gt;&lt;sourceid&gt;5A7F24F0A0724B80888208BF56A7EBB7&lt;/sourceid&gt;&lt;questiontext&gt;What would a beta blocker prevent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CD86836B104E41759FD31CB2D51D896F&lt;/guid&gt;&lt;answertext&gt;Cortisol induction of gluconeogenesis&lt;/answertext&gt;&lt;valuetype&gt;-1&lt;/valuetype&gt;&lt;/answer&gt;&lt;answer&gt;&lt;guid&gt;8F06AF3611C44001AEEB0AC5A06E27B7&lt;/guid&gt;&lt;answertext&gt;Stress-induced reduction of heart rate&lt;/answertext&gt;&lt;valuetype&gt;-1&lt;/valuetype&gt;&lt;/answer&gt;&lt;answer&gt;&lt;guid&gt;31F1080128634228953423C3F47FBDF6&lt;/guid&gt;&lt;answertext&gt;Vasodilation of GI smooth muscle&lt;/answertext&gt;&lt;valuetype&gt;-1&lt;/valuetype&gt;&lt;/answer&gt;&lt;answer&gt;&lt;guid&gt;4FCC902A129D4274A286C9CD94F9DFD5&lt;/guid&gt;&lt;answertext&gt;Stress-induced blood flow to muscle&lt;/answertext&gt;&lt;valuetype&gt;1&lt;/valuetype&gt;&lt;/answer&gt;&lt;/answers&gt;&lt;/multichoice&gt;&lt;/questions&gt;&lt;/questionlist&gt;"/>
  <p:tag name="LIVECHARTING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1454</Words>
  <Application>Microsoft Macintosh PowerPoint</Application>
  <PresentationFormat>On-screen Show (4:3)</PresentationFormat>
  <Paragraphs>279</Paragraphs>
  <Slides>50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Adrenal Gland and Stress Hormones</vt:lpstr>
      <vt:lpstr>Learning Objectives</vt:lpstr>
      <vt:lpstr>Adrenal Gland Anatomy</vt:lpstr>
      <vt:lpstr>Steroid Hormone Biosynthesis</vt:lpstr>
      <vt:lpstr>Steroid Hormone Synthesis</vt:lpstr>
      <vt:lpstr>Steroid Hormones Released From Adrenal Medulla</vt:lpstr>
      <vt:lpstr>Adrenal Steroid Hormone Synthesis Mechanisms</vt:lpstr>
      <vt:lpstr>Both Aldosterone and Cortisol Function Through Nuclear Hormone Signaling</vt:lpstr>
      <vt:lpstr>Aldosterone Regulates Mineral Balance</vt:lpstr>
      <vt:lpstr>Key Aldosterone Effectors</vt:lpstr>
      <vt:lpstr>Renin as a Volume/Pressure Sensor</vt:lpstr>
      <vt:lpstr>The Renin/Angiotensin System</vt:lpstr>
      <vt:lpstr>Stress Responsive Hormones</vt:lpstr>
      <vt:lpstr>Two Types of Stress Response</vt:lpstr>
      <vt:lpstr>CRH Release</vt:lpstr>
      <vt:lpstr>HPA Axis</vt:lpstr>
      <vt:lpstr>Anterior Pituitary</vt:lpstr>
      <vt:lpstr>Corticotropin Releasing Hormone</vt:lpstr>
      <vt:lpstr>ACTH</vt:lpstr>
      <vt:lpstr>Cortisol Summary</vt:lpstr>
      <vt:lpstr>CRH In Response to Stress</vt:lpstr>
      <vt:lpstr>ACTH and other Hormones are Generated from POMC Transcripts</vt:lpstr>
      <vt:lpstr>Daily Rhythms of Cortisol Release</vt:lpstr>
      <vt:lpstr>Night Time Workers</vt:lpstr>
      <vt:lpstr>Major Chronic Responses to Stress</vt:lpstr>
      <vt:lpstr>Brain Requires Glucose Supply</vt:lpstr>
      <vt:lpstr>Regulation of Gluconeogenesis</vt:lpstr>
      <vt:lpstr>Cortisol Maintains Blood Glucose Levels</vt:lpstr>
      <vt:lpstr>Three Mechanisms to Maintain Blood Glucose Levels</vt:lpstr>
      <vt:lpstr>Effects of Cortisol on Immune Function</vt:lpstr>
      <vt:lpstr>HPA Axis</vt:lpstr>
      <vt:lpstr>11b-HSD 2 and Local Concentrations of Glucocorticoids</vt:lpstr>
      <vt:lpstr>Adrenal Steroid Hormone Disfunction</vt:lpstr>
      <vt:lpstr>Main Types of Endocrine Disfunction</vt:lpstr>
      <vt:lpstr>Common CAH Mutations</vt:lpstr>
      <vt:lpstr>Cushing’s Syndrome (ACTH overproducing tumors) have</vt:lpstr>
      <vt:lpstr>Adrenaline Mediates Short-Term Stress Responses</vt:lpstr>
      <vt:lpstr>Epinephrine Summary</vt:lpstr>
      <vt:lpstr>Epinephrine and Norepinephrine</vt:lpstr>
      <vt:lpstr>Epinephrine vs Norepinephrine</vt:lpstr>
      <vt:lpstr>Adrenaline vs Cortisol Release</vt:lpstr>
      <vt:lpstr>Cardiovascular Roles of Epinephrine</vt:lpstr>
      <vt:lpstr>What would a beta blocker prevent?</vt:lpstr>
      <vt:lpstr>Metabolic Roles of Epinephrine</vt:lpstr>
      <vt:lpstr>Epinephrine Binds B-AR/Gs in Skeletal Muscle, Liver and Fat Tissue</vt:lpstr>
      <vt:lpstr>Epinephrine Mediated Activation of Glycogenolysis</vt:lpstr>
      <vt:lpstr>Dual Effects of Epinephrine on Gluconeogenesis in the Liver</vt:lpstr>
      <vt:lpstr>Effects of Epinephrine on Lipid Breakdown</vt:lpstr>
      <vt:lpstr>Short Term and Long Term Stress </vt:lpstr>
      <vt:lpstr>Pheochromocytoma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99</cp:revision>
  <dcterms:created xsi:type="dcterms:W3CDTF">2015-03-17T15:56:54Z</dcterms:created>
  <dcterms:modified xsi:type="dcterms:W3CDTF">2015-10-12T19:52:42Z</dcterms:modified>
</cp:coreProperties>
</file>